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1"/>
  </p:notesMasterIdLst>
  <p:sldIdLst>
    <p:sldId id="256" r:id="rId2"/>
    <p:sldId id="257" r:id="rId3"/>
    <p:sldId id="258" r:id="rId4"/>
    <p:sldId id="260" r:id="rId5"/>
    <p:sldId id="261" r:id="rId6"/>
    <p:sldId id="259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EE261-C8E2-41CB-88B0-923E0F6CAA11}" type="datetimeFigureOut">
              <a:rPr lang="ru-KZ" smtClean="0"/>
              <a:t>31.03.2025</a:t>
            </a:fld>
            <a:endParaRPr lang="ru-K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K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E32E60-4B91-4DA7-A37B-4B93E23571B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091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E32E60-4B91-4DA7-A37B-4B93E23571B8}" type="slidenum">
              <a:rPr lang="ru-KZ" smtClean="0"/>
              <a:t>18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60181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A393-B8F4-4BA5-A260-0DD883ED3105}" type="datetimeFigureOut">
              <a:rPr lang="ru-KZ" smtClean="0"/>
              <a:t>31.03.2025</a:t>
            </a:fld>
            <a:endParaRPr lang="ru-K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9D021F1-D993-4C09-9E05-A822B5D1DF6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525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A393-B8F4-4BA5-A260-0DD883ED3105}" type="datetimeFigureOut">
              <a:rPr lang="ru-KZ" smtClean="0"/>
              <a:t>31.03.2025</a:t>
            </a:fld>
            <a:endParaRPr lang="ru-K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9D021F1-D993-4C09-9E05-A822B5D1DF6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89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A393-B8F4-4BA5-A260-0DD883ED3105}" type="datetimeFigureOut">
              <a:rPr lang="ru-KZ" smtClean="0"/>
              <a:t>31.03.2025</a:t>
            </a:fld>
            <a:endParaRPr lang="ru-K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9D021F1-D993-4C09-9E05-A822B5D1DF62}" type="slidenum">
              <a:rPr lang="ru-KZ" smtClean="0"/>
              <a:t>‹#›</a:t>
            </a:fld>
            <a:endParaRPr lang="ru-KZ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2609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A393-B8F4-4BA5-A260-0DD883ED3105}" type="datetimeFigureOut">
              <a:rPr lang="ru-KZ" smtClean="0"/>
              <a:t>31.03.2025</a:t>
            </a:fld>
            <a:endParaRPr lang="ru-K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9D021F1-D993-4C09-9E05-A822B5D1DF6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977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A393-B8F4-4BA5-A260-0DD883ED3105}" type="datetimeFigureOut">
              <a:rPr lang="ru-KZ" smtClean="0"/>
              <a:t>31.03.2025</a:t>
            </a:fld>
            <a:endParaRPr lang="ru-K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9D021F1-D993-4C09-9E05-A822B5D1DF62}" type="slidenum">
              <a:rPr lang="ru-KZ" smtClean="0"/>
              <a:t>‹#›</a:t>
            </a:fld>
            <a:endParaRPr lang="ru-KZ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32488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A393-B8F4-4BA5-A260-0DD883ED3105}" type="datetimeFigureOut">
              <a:rPr lang="ru-KZ" smtClean="0"/>
              <a:t>31.03.2025</a:t>
            </a:fld>
            <a:endParaRPr lang="ru-K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9D021F1-D993-4C09-9E05-A822B5D1DF6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692033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A393-B8F4-4BA5-A260-0DD883ED3105}" type="datetimeFigureOut">
              <a:rPr lang="ru-KZ" smtClean="0"/>
              <a:t>31.03.2025</a:t>
            </a:fld>
            <a:endParaRPr lang="ru-K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021F1-D993-4C09-9E05-A822B5D1DF6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253128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A393-B8F4-4BA5-A260-0DD883ED3105}" type="datetimeFigureOut">
              <a:rPr lang="ru-KZ" smtClean="0"/>
              <a:t>31.03.2025</a:t>
            </a:fld>
            <a:endParaRPr lang="ru-K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021F1-D993-4C09-9E05-A822B5D1DF6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241889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A393-B8F4-4BA5-A260-0DD883ED3105}" type="datetimeFigureOut">
              <a:rPr lang="ru-KZ" smtClean="0"/>
              <a:t>31.03.2025</a:t>
            </a:fld>
            <a:endParaRPr lang="ru-K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021F1-D993-4C09-9E05-A822B5D1DF6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80223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A393-B8F4-4BA5-A260-0DD883ED3105}" type="datetimeFigureOut">
              <a:rPr lang="ru-KZ" smtClean="0"/>
              <a:t>31.03.2025</a:t>
            </a:fld>
            <a:endParaRPr lang="ru-K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9D021F1-D993-4C09-9E05-A822B5D1DF6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95912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A393-B8F4-4BA5-A260-0DD883ED3105}" type="datetimeFigureOut">
              <a:rPr lang="ru-KZ" smtClean="0"/>
              <a:t>31.03.2025</a:t>
            </a:fld>
            <a:endParaRPr lang="ru-K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9D021F1-D993-4C09-9E05-A822B5D1DF6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50687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A393-B8F4-4BA5-A260-0DD883ED3105}" type="datetimeFigureOut">
              <a:rPr lang="ru-KZ" smtClean="0"/>
              <a:t>31.03.2025</a:t>
            </a:fld>
            <a:endParaRPr lang="ru-K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9D021F1-D993-4C09-9E05-A822B5D1DF6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113742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A393-B8F4-4BA5-A260-0DD883ED3105}" type="datetimeFigureOut">
              <a:rPr lang="ru-KZ" smtClean="0"/>
              <a:t>31.03.2025</a:t>
            </a:fld>
            <a:endParaRPr lang="ru-K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021F1-D993-4C09-9E05-A822B5D1DF6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32057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A393-B8F4-4BA5-A260-0DD883ED3105}" type="datetimeFigureOut">
              <a:rPr lang="ru-KZ" smtClean="0"/>
              <a:t>31.03.2025</a:t>
            </a:fld>
            <a:endParaRPr lang="ru-K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021F1-D993-4C09-9E05-A822B5D1DF6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181256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A393-B8F4-4BA5-A260-0DD883ED3105}" type="datetimeFigureOut">
              <a:rPr lang="ru-KZ" smtClean="0"/>
              <a:t>31.03.2025</a:t>
            </a:fld>
            <a:endParaRPr lang="ru-K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021F1-D993-4C09-9E05-A822B5D1DF6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22581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A393-B8F4-4BA5-A260-0DD883ED3105}" type="datetimeFigureOut">
              <a:rPr lang="ru-KZ" smtClean="0"/>
              <a:t>31.03.2025</a:t>
            </a:fld>
            <a:endParaRPr lang="ru-K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9D021F1-D993-4C09-9E05-A822B5D1DF6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34814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FA393-B8F4-4BA5-A260-0DD883ED3105}" type="datetimeFigureOut">
              <a:rPr lang="ru-KZ" smtClean="0"/>
              <a:t>31.03.2025</a:t>
            </a:fld>
            <a:endParaRPr lang="ru-K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9D021F1-D993-4C09-9E05-A822B5D1DF6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855546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4DBBD1-B24A-2B11-417F-1EA09E0EF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8592" y="738315"/>
            <a:ext cx="9144000" cy="861885"/>
          </a:xfrm>
        </p:spPr>
        <p:txBody>
          <a:bodyPr>
            <a:normAutofit fontScale="90000"/>
          </a:bodyPr>
          <a:lstStyle/>
          <a:p>
            <a:pPr algn="ctr"/>
            <a:r>
              <a:rPr lang="kk-K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Біртұтас тәрбие бағдарламасы аясында атқарылған жұмыстар есебі </a:t>
            </a:r>
            <a:endParaRPr lang="ru-K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010D9F-4A16-17A7-166C-C5923FBA3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72" y="143955"/>
            <a:ext cx="1234617" cy="1188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FE25200-8FEB-5793-2690-A39E3F2B5812}"/>
              </a:ext>
            </a:extLst>
          </p:cNvPr>
          <p:cNvSpPr/>
          <p:nvPr/>
        </p:nvSpPr>
        <p:spPr>
          <a:xfrm>
            <a:off x="2496312" y="2254103"/>
            <a:ext cx="7854695" cy="215443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ru-RU" sz="1600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endParaRPr lang="ru-RU" sz="1600" i="1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ru-RU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Талапкер</a:t>
            </a:r>
            <a:r>
              <a:rPr lang="ru-RU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ауылы</a:t>
            </a:r>
            <a:r>
              <a:rPr lang="ru-RU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kk-KZ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IT мектеп-лицейі тәрбие жұмысы </a:t>
            </a:r>
          </a:p>
          <a:p>
            <a:pPr algn="ctr"/>
            <a:r>
              <a:rPr lang="kk-KZ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«Біртұтас тәрбие» бағдарламасы Қазақстан Республикасы Білім және ғылым министрінің 2024 жылғы 30  маусымдағы № 194 бұйрығымен бекітілген  </a:t>
            </a:r>
            <a:endParaRPr lang="ru-KZ" sz="1600" i="1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31293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07C6DA6-6EE2-52EF-2593-7896D6D893C6}"/>
              </a:ext>
            </a:extLst>
          </p:cNvPr>
          <p:cNvSpPr/>
          <p:nvPr/>
        </p:nvSpPr>
        <p:spPr>
          <a:xfrm>
            <a:off x="941832" y="0"/>
            <a:ext cx="1060704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Дебат</a:t>
            </a:r>
            <a:r>
              <a:rPr lang="ru-RU" sz="24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үйірмесі</a:t>
            </a:r>
            <a:r>
              <a:rPr lang="ru-RU" sz="24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Жетекшілері</a:t>
            </a:r>
            <a:r>
              <a:rPr lang="en-US" sz="24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kk-KZ" sz="24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Багадиева А.С</a:t>
            </a:r>
          </a:p>
          <a:p>
            <a:pPr algn="ctr"/>
            <a:r>
              <a:rPr lang="kk-KZ" sz="24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Айбас Д.А</a:t>
            </a:r>
            <a:endParaRPr lang="ru-RU" sz="24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762409-62E1-C3EB-000B-8CA3F01E3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057964" y="2460136"/>
            <a:ext cx="5502352" cy="30509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75212E-CE19-096A-5DBC-24A9A983F8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541" b="9280"/>
          <a:stretch/>
        </p:blipFill>
        <p:spPr>
          <a:xfrm>
            <a:off x="3902506" y="1234440"/>
            <a:ext cx="3166467" cy="5623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EFAA6A-F6B2-FA9D-8788-13EFF13055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400" b="9200"/>
          <a:stretch/>
        </p:blipFill>
        <p:spPr>
          <a:xfrm>
            <a:off x="7752788" y="978409"/>
            <a:ext cx="3166467" cy="5847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278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7F432C1-2DF6-CC91-D5D8-7BB4E4F890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266" b="9200"/>
          <a:stretch/>
        </p:blipFill>
        <p:spPr>
          <a:xfrm>
            <a:off x="1943302" y="530352"/>
            <a:ext cx="3166467" cy="5797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2818C8-C3F3-AC9F-B760-366B5DA334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133" b="9333"/>
          <a:stretch/>
        </p:blipFill>
        <p:spPr>
          <a:xfrm>
            <a:off x="5802070" y="448056"/>
            <a:ext cx="3166467" cy="5797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9629846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60F789-BA52-C72A-BC39-F6C9A00274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00" t="18539" r="8950" b="12314"/>
          <a:stretch/>
        </p:blipFill>
        <p:spPr>
          <a:xfrm>
            <a:off x="877824" y="210312"/>
            <a:ext cx="10451592" cy="6172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86953660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31A12F-5347-AA50-E885-A7A63C606F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00" t="20933" r="7600" b="9867"/>
          <a:stretch/>
        </p:blipFill>
        <p:spPr>
          <a:xfrm>
            <a:off x="1399032" y="585216"/>
            <a:ext cx="10204704" cy="5687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60680474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5A0F5F2-D74A-11C9-5341-1AA0F6B372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125" t="18800" r="7975" b="15334"/>
          <a:stretch/>
        </p:blipFill>
        <p:spPr>
          <a:xfrm>
            <a:off x="1664208" y="534924"/>
            <a:ext cx="9820656" cy="5788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792744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177237C-4973-58DA-C4C2-E0D416BBCD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00" t="23333" r="7600" b="9600"/>
          <a:stretch/>
        </p:blipFill>
        <p:spPr>
          <a:xfrm>
            <a:off x="1618488" y="585216"/>
            <a:ext cx="10241280" cy="5458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15889790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930618F-1CF6-1619-CB33-21ED082867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375" t="23733" r="22225" b="10400"/>
          <a:stretch/>
        </p:blipFill>
        <p:spPr>
          <a:xfrm>
            <a:off x="2569464" y="594360"/>
            <a:ext cx="7644384" cy="5550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37956441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B2727B-7978-9878-F868-329C69B1F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3972" y="267494"/>
            <a:ext cx="8911687" cy="1280890"/>
          </a:xfrm>
        </p:spPr>
        <p:txBody>
          <a:bodyPr>
            <a:noAutofit/>
          </a:bodyPr>
          <a:lstStyle/>
          <a:p>
            <a:pPr algn="ctr"/>
            <a:r>
              <a:rPr lang="kk-K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Ата-аналарды қолдау орталығы</a:t>
            </a:r>
            <a:br>
              <a:rPr lang="kk-K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Даналық мектебі </a:t>
            </a:r>
            <a:br>
              <a:rPr lang="kk-K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Әкелер клубы жұмысы жайлы Ауданға есеп берілді</a:t>
            </a:r>
            <a:br>
              <a:rPr lang="kk-K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KZ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57BF88-562B-C772-B58F-76E20305C8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800" t="17867" r="28000" b="13465"/>
          <a:stretch/>
        </p:blipFill>
        <p:spPr>
          <a:xfrm>
            <a:off x="859536" y="1248156"/>
            <a:ext cx="4946904" cy="4361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A8F863-33BC-F189-74BA-77F9053122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200" b="21333"/>
          <a:stretch/>
        </p:blipFill>
        <p:spPr>
          <a:xfrm>
            <a:off x="6289815" y="1355598"/>
            <a:ext cx="2250681" cy="3673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F61AEB-B964-F6F1-C139-5D0BBECCB2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200" b="21067"/>
          <a:stretch/>
        </p:blipFill>
        <p:spPr>
          <a:xfrm>
            <a:off x="8774795" y="1355598"/>
            <a:ext cx="2250682" cy="3673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0130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A0764A-5C2C-15C6-5617-5C52F74EC5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924" t="19199" r="7525" b="6000"/>
          <a:stretch/>
        </p:blipFill>
        <p:spPr>
          <a:xfrm>
            <a:off x="1252728" y="612648"/>
            <a:ext cx="10186416" cy="5129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88387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8D0190-12C5-9958-D627-6C78B76250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950" t="22933" r="18625" b="5867"/>
          <a:stretch/>
        </p:blipFill>
        <p:spPr>
          <a:xfrm>
            <a:off x="1792224" y="768096"/>
            <a:ext cx="8631936" cy="4882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56842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2FF0B04-F072-45B7-E723-28DD2A4DCDBB}"/>
              </a:ext>
            </a:extLst>
          </p:cNvPr>
          <p:cNvSpPr/>
          <p:nvPr/>
        </p:nvSpPr>
        <p:spPr>
          <a:xfrm>
            <a:off x="1591057" y="150983"/>
            <a:ext cx="5458968" cy="58256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indent="450215" algn="ctr">
              <a:lnSpc>
                <a:spcPct val="105000"/>
              </a:lnSpc>
              <a:spcAft>
                <a:spcPts val="800"/>
              </a:spcAft>
              <a:tabLst>
                <a:tab pos="630555" algn="l"/>
              </a:tabLst>
            </a:pPr>
            <a:r>
              <a:rPr lang="ru-RU" sz="1400" b="1" i="1" u="sng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АЙ САЙЫН</a:t>
            </a:r>
            <a:r>
              <a:rPr lang="ru-RU" sz="14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:</a:t>
            </a:r>
            <a:endParaRPr lang="ru-KZ" sz="1400" i="1" dirty="0"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 indent="450215" algn="just">
              <a:lnSpc>
                <a:spcPct val="105000"/>
              </a:lnSpc>
              <a:spcAft>
                <a:spcPts val="800"/>
              </a:spcAft>
              <a:tabLst>
                <a:tab pos="630555" algn="l"/>
              </a:tabLst>
            </a:pP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Қыркүйек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–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еңбекқорлық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және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кәсіби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біліктілік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айы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;</a:t>
            </a:r>
            <a:endParaRPr lang="ru-KZ" sz="1600" dirty="0"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 indent="450215" algn="just">
              <a:lnSpc>
                <a:spcPct val="105000"/>
              </a:lnSpc>
              <a:spcAft>
                <a:spcPts val="800"/>
              </a:spcAft>
              <a:tabLst>
                <a:tab pos="630555" algn="l"/>
              </a:tabLst>
            </a:pP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Қазан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айы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–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тәуелсіздік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және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отаншылдық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айы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;</a:t>
            </a:r>
            <a:endParaRPr lang="ru-KZ" sz="1600" dirty="0"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 indent="450215" algn="just">
              <a:lnSpc>
                <a:spcPct val="105000"/>
              </a:lnSpc>
              <a:spcAft>
                <a:spcPts val="800"/>
              </a:spcAft>
              <a:tabLst>
                <a:tab pos="630555" algn="l"/>
              </a:tabLst>
            </a:pP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Қараша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айы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–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әділдік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және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жауапкершілік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айы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;</a:t>
            </a:r>
            <a:endParaRPr lang="ru-KZ" sz="1600" dirty="0"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 indent="450215" algn="just">
              <a:lnSpc>
                <a:spcPct val="105000"/>
              </a:lnSpc>
              <a:spcAft>
                <a:spcPts val="800"/>
              </a:spcAft>
              <a:tabLst>
                <a:tab pos="630555" algn="l"/>
              </a:tabLst>
            </a:pP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Желтоқсан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–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бірлік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және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ынтымақ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айы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;</a:t>
            </a:r>
            <a:endParaRPr lang="ru-KZ" sz="1600" dirty="0"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 indent="450215" algn="just">
              <a:lnSpc>
                <a:spcPct val="105000"/>
              </a:lnSpc>
              <a:spcAft>
                <a:spcPts val="800"/>
              </a:spcAft>
              <a:tabLst>
                <a:tab pos="630555" algn="l"/>
              </a:tabLst>
            </a:pP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Қаңтар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–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заң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және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тәртіп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айы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;</a:t>
            </a:r>
            <a:endParaRPr lang="ru-KZ" sz="1600" dirty="0"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 indent="450215" algn="just">
              <a:lnSpc>
                <a:spcPct val="105000"/>
              </a:lnSpc>
              <a:spcAft>
                <a:spcPts val="800"/>
              </a:spcAft>
              <a:tabLst>
                <a:tab pos="630555" algn="l"/>
              </a:tabLst>
            </a:pP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Ақпан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–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жасампаздық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және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жаңашылдық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айы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;</a:t>
            </a:r>
            <a:endParaRPr lang="ru-KZ" sz="1600" dirty="0"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 indent="450215" algn="just">
              <a:lnSpc>
                <a:spcPct val="105000"/>
              </a:lnSpc>
              <a:spcAft>
                <a:spcPts val="800"/>
              </a:spcAft>
              <a:tabLst>
                <a:tab pos="630555" algn="l"/>
              </a:tabLst>
            </a:pP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Наурыз –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тәуелсіздік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және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отаншылдық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айы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;</a:t>
            </a:r>
            <a:endParaRPr lang="ru-KZ" sz="1600" dirty="0"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 indent="450215" algn="just">
              <a:lnSpc>
                <a:spcPct val="105000"/>
              </a:lnSpc>
              <a:spcAft>
                <a:spcPts val="800"/>
              </a:spcAft>
              <a:tabLst>
                <a:tab pos="630555" algn="l"/>
              </a:tabLst>
            </a:pP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Сәуір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–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еңбекқорлық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және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кәсіби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біліктілік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айы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;</a:t>
            </a:r>
            <a:endParaRPr lang="ru-KZ" sz="1600" dirty="0"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 indent="450215" algn="just">
              <a:lnSpc>
                <a:spcPct val="105000"/>
              </a:lnSpc>
              <a:spcAft>
                <a:spcPts val="800"/>
              </a:spcAft>
              <a:tabLst>
                <a:tab pos="630555" algn="l"/>
              </a:tabLst>
            </a:pP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Мамыр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–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бірлік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және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ынтымақ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айы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ru-KZ" sz="1600" dirty="0"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 algn="ctr"/>
            <a:endParaRPr lang="ru-RU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B60A9F-A905-F9EF-278E-D0F5243DECE5}"/>
              </a:ext>
            </a:extLst>
          </p:cNvPr>
          <p:cNvSpPr txBox="1"/>
          <p:nvPr/>
        </p:nvSpPr>
        <p:spPr>
          <a:xfrm>
            <a:off x="7463790" y="150983"/>
            <a:ext cx="3042666" cy="175432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КҮНДЕЛІКТІ: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Ұлттық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ойын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ұлт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қазынасы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Өнегелі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минут»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Үнемді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тұтыну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күмбірі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7E8445-52D3-35AA-B416-D9E7488935A3}"/>
              </a:ext>
            </a:extLst>
          </p:cNvPr>
          <p:cNvSpPr txBox="1"/>
          <p:nvPr/>
        </p:nvSpPr>
        <p:spPr>
          <a:xfrm>
            <a:off x="7463791" y="2111032"/>
            <a:ext cx="3042666" cy="107721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АПТА САЙЫН: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Менің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Қазақстаным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Аптаның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дәйексөздері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Қауіпсіздік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сабағы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val="411296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A001A7-42DF-1FA2-BBFD-17BE5A399B32}"/>
              </a:ext>
            </a:extLst>
          </p:cNvPr>
          <p:cNvSpPr txBox="1"/>
          <p:nvPr/>
        </p:nvSpPr>
        <p:spPr>
          <a:xfrm>
            <a:off x="2087118" y="643974"/>
            <a:ext cx="3527298" cy="184665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АЛДЫН АЛУ ШАРАЛАРЫ </a:t>
            </a:r>
          </a:p>
          <a:p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Цифрлық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әлемде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қауіпсіз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қадам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Буллингтен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қорған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Ойынға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салауатты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көзқарас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Өмірге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салауатты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қадам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Қоғамдық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мүлікті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қорға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Қауіпсіз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қоғам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E3C412-8ECD-D3AC-F7AB-33FEEABA854A}"/>
              </a:ext>
            </a:extLst>
          </p:cNvPr>
          <p:cNvSpPr txBox="1"/>
          <p:nvPr/>
        </p:nvSpPr>
        <p:spPr>
          <a:xfrm>
            <a:off x="3085338" y="2772942"/>
            <a:ext cx="3854958" cy="230832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ЖОБАЛАР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кітапханасы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Қамқор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Еңбегі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өрен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Шабыт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Ұшқыр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алаңы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Smart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bala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жобалары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ұсынылады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88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E438546-ADEF-6CCA-3C41-330EBB65B5D3}"/>
              </a:ext>
            </a:extLst>
          </p:cNvPr>
          <p:cNvSpPr/>
          <p:nvPr/>
        </p:nvSpPr>
        <p:spPr>
          <a:xfrm>
            <a:off x="3366516" y="1599525"/>
            <a:ext cx="5458968" cy="365895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indent="450215" algn="ctr">
              <a:lnSpc>
                <a:spcPct val="105000"/>
              </a:lnSpc>
              <a:spcAft>
                <a:spcPts val="800"/>
              </a:spcAft>
              <a:tabLst>
                <a:tab pos="630555" algn="l"/>
              </a:tabLst>
            </a:pPr>
            <a:r>
              <a:rPr lang="ru-RU" sz="1400" b="1" i="1" u="sng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АЙ САЙЫН</a:t>
            </a:r>
            <a:r>
              <a:rPr lang="ru-RU" sz="14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:</a:t>
            </a:r>
            <a:endParaRPr lang="ru-KZ" sz="1400" i="1" dirty="0"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 indent="450215" algn="just">
              <a:lnSpc>
                <a:spcPct val="105000"/>
              </a:lnSpc>
              <a:spcAft>
                <a:spcPts val="800"/>
              </a:spcAft>
              <a:tabLst>
                <a:tab pos="630555" algn="l"/>
              </a:tabLst>
            </a:pP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Қаңтар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–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заң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және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тәртіп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айы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;</a:t>
            </a:r>
            <a:endParaRPr lang="ru-KZ" sz="1600" dirty="0"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 indent="450215" algn="just">
              <a:lnSpc>
                <a:spcPct val="105000"/>
              </a:lnSpc>
              <a:spcAft>
                <a:spcPts val="800"/>
              </a:spcAft>
              <a:tabLst>
                <a:tab pos="630555" algn="l"/>
              </a:tabLst>
            </a:pP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Ақпан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–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жасампаздық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және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жаңашылдық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айы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;</a:t>
            </a:r>
            <a:endParaRPr lang="ru-KZ" sz="1600" dirty="0"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 indent="450215" algn="just">
              <a:lnSpc>
                <a:spcPct val="105000"/>
              </a:lnSpc>
              <a:spcAft>
                <a:spcPts val="800"/>
              </a:spcAft>
              <a:tabLst>
                <a:tab pos="630555" algn="l"/>
              </a:tabLst>
            </a:pP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Наурыз –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тәуелсіздік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және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отаншылдық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айы</a:t>
            </a:r>
            <a: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;</a:t>
            </a:r>
            <a:endParaRPr lang="ru-KZ" sz="1600" dirty="0"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 algn="ctr"/>
            <a:endParaRPr lang="ru-RU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A8C4899-7C19-2CD9-DB60-07EA3BDEA464}"/>
              </a:ext>
            </a:extLst>
          </p:cNvPr>
          <p:cNvSpPr/>
          <p:nvPr/>
        </p:nvSpPr>
        <p:spPr>
          <a:xfrm>
            <a:off x="2532888" y="480167"/>
            <a:ext cx="714146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Қаңтар,Ақпан,Наурыз</a:t>
            </a:r>
            <a:endParaRPr lang="ru-RU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Айларында</a:t>
            </a:r>
            <a:r>
              <a:rPr lang="ru-RU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атқарылған</a:t>
            </a:r>
            <a:r>
              <a:rPr lang="ru-RU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жұмыстар</a:t>
            </a:r>
            <a:endParaRPr lang="ru-RU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10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6519D5-857C-9B26-52CD-2A72D8A49155}"/>
              </a:ext>
            </a:extLst>
          </p:cNvPr>
          <p:cNvSpPr txBox="1"/>
          <p:nvPr/>
        </p:nvSpPr>
        <p:spPr>
          <a:xfrm>
            <a:off x="1995678" y="1371600"/>
            <a:ext cx="4194810" cy="375487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жылдың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қаңтар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күні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Біртұтас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тәрбие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бағдарламасының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жылдық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жоспарына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сәйкес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қаңтар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айының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тәртіп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айына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орай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Тәртіп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жерде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мәдениет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бар»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-шара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өтті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Іс-шарамыздың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құрметті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қонақтары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	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Ақмола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облысы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Целиноград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ауданы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«Родина»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жауапкершілігі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шектеулі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серіктестігі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агрофирмасының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басшысы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Сауэр Иван Адамович;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	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Ақмола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облысы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Целиноград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ауданы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Талапкер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ауылының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әкімі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Кужубаев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Мирас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Алибекович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	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Ақмола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облысы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Целиноград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ауданы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Талапкер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ауылының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құрметті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азаматы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Малгаздаров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Сабыр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Малгаздарович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	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Республикасы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Ішкі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істер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министрінің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үлгілі-көрсеткіш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оркестрі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Республикасы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Ұлттық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ұланының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құрметті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қарауылы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болды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F27511-2146-BD2A-C9F6-0649836E2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9128" y="228600"/>
            <a:ext cx="1949502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82722B-32B6-6E79-5C38-70087CEFD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5672" y="2971800"/>
            <a:ext cx="2260854" cy="3037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3876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B562BF1-9ADE-743C-888F-D45D77BE4130}"/>
              </a:ext>
            </a:extLst>
          </p:cNvPr>
          <p:cNvSpPr txBox="1"/>
          <p:nvPr/>
        </p:nvSpPr>
        <p:spPr>
          <a:xfrm>
            <a:off x="4189095" y="3592038"/>
            <a:ext cx="4030218" cy="283154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2025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жылдың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ақпан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Талапкер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ауылы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мектеп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лицейінің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КММ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сынып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оқушысы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Марат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Хакназар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Абай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Құнанбайұлының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180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жалдығына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Тәттімбет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Қазанғапұлының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210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жылдығына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арналған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байкауда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батыр -2025»</a:t>
            </a:r>
          </a:p>
          <a:p>
            <a:pPr algn="just"/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облыстық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байқауында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Бас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жүлдеге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иеленді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Балгожина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Жанагуль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Галымовна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D08471F-A520-1051-9600-9ABBF14E5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1120" y="2119979"/>
            <a:ext cx="2609088" cy="2731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0A7DB8-34E4-EDE3-0BA1-CA774A86A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744" y="2119979"/>
            <a:ext cx="2447544" cy="2731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FF355C-9783-83B0-969B-969AFC9966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45" t="9066" r="1328" b="15867"/>
          <a:stretch/>
        </p:blipFill>
        <p:spPr>
          <a:xfrm>
            <a:off x="4471416" y="114947"/>
            <a:ext cx="3374136" cy="324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60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FFBF6C-F17B-71EF-83E6-D80444A21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0623" y="1300127"/>
            <a:ext cx="3730753" cy="1819656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kk-KZ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Мектеп аруы </a:t>
            </a:r>
            <a:br>
              <a:rPr lang="kk-KZ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Қарғабай Нұршат </a:t>
            </a:r>
            <a:br>
              <a:rPr lang="kk-KZ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«Ә» сынып оқушысы</a:t>
            </a:r>
            <a:endParaRPr lang="ru-KZ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385068C-C7F5-5F36-A7F1-C3E784BCB277}"/>
              </a:ext>
            </a:extLst>
          </p:cNvPr>
          <p:cNvSpPr/>
          <p:nvPr/>
        </p:nvSpPr>
        <p:spPr>
          <a:xfrm>
            <a:off x="1294301" y="3199733"/>
            <a:ext cx="4801699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Ал, </a:t>
            </a:r>
            <a:r>
              <a:rPr lang="ru-RU" sz="4000" b="1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қанекей</a:t>
            </a:r>
            <a:r>
              <a:rPr lang="ru-RU" sz="40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қыздар</a:t>
            </a:r>
            <a:endParaRPr lang="ru-RU" sz="40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8C551B8-BC84-4A0D-444F-D5C9DF1840BE}"/>
              </a:ext>
            </a:extLst>
          </p:cNvPr>
          <p:cNvSpPr/>
          <p:nvPr/>
        </p:nvSpPr>
        <p:spPr>
          <a:xfrm>
            <a:off x="6665977" y="3199733"/>
            <a:ext cx="4672584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Әжелер</a:t>
            </a:r>
            <a:r>
              <a:rPr lang="ru-RU" sz="36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сайысы</a:t>
            </a:r>
            <a:endParaRPr lang="ru-RU" sz="36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7344353-713F-3106-4EFA-D1C6E7A853DE}"/>
              </a:ext>
            </a:extLst>
          </p:cNvPr>
          <p:cNvSpPr/>
          <p:nvPr/>
        </p:nvSpPr>
        <p:spPr>
          <a:xfrm>
            <a:off x="1294301" y="4151603"/>
            <a:ext cx="4801699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Көктем</a:t>
            </a:r>
            <a:r>
              <a:rPr lang="ru-RU" sz="32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аруы</a:t>
            </a:r>
            <a:endParaRPr lang="ru-RU" sz="32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58EA675-1DB1-6DC7-BF1D-F179F67E1FE1}"/>
              </a:ext>
            </a:extLst>
          </p:cNvPr>
          <p:cNvSpPr/>
          <p:nvPr/>
        </p:nvSpPr>
        <p:spPr>
          <a:xfrm>
            <a:off x="6665977" y="4120824"/>
            <a:ext cx="4663441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Жеңгелер</a:t>
            </a:r>
            <a:r>
              <a:rPr lang="ru-RU" sz="36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сайысы</a:t>
            </a:r>
            <a:endParaRPr lang="ru-RU" sz="36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3B150B7-3FC2-5F54-A9BF-90279AA30DC9}"/>
              </a:ext>
            </a:extLst>
          </p:cNvPr>
          <p:cNvSpPr/>
          <p:nvPr/>
        </p:nvSpPr>
        <p:spPr>
          <a:xfrm>
            <a:off x="1728217" y="135050"/>
            <a:ext cx="8229600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Сайыстар</a:t>
            </a:r>
            <a:endParaRPr lang="ru-RU" sz="54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21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1CC10C-7F9A-7D4A-0C06-99CEA0DD8D43}"/>
              </a:ext>
            </a:extLst>
          </p:cNvPr>
          <p:cNvSpPr txBox="1"/>
          <p:nvPr/>
        </p:nvSpPr>
        <p:spPr>
          <a:xfrm>
            <a:off x="1655064" y="134588"/>
            <a:ext cx="3758184" cy="63709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ақпан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Үздік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мектеп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парламенті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республикалық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байқауының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облыстық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кезеңінде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мектеп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оқушылары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Идеялар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генераторы»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номинациясына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ие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болып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Айбас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Диана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Айбасқызы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Ақмола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облысы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басқармасының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басшысының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Алхыс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Хаты мен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марапатталды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Болашақ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командасы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марапатталды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KZ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1BF228A-C290-787B-8F55-E0AD52C59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4042" y="134588"/>
            <a:ext cx="2237230" cy="2490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C19E3E-6E71-A543-23D4-DEC065A72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5349" y="3254700"/>
            <a:ext cx="2693635" cy="24903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A91D8D-CA84-0D77-1E4D-ED5B12235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7424" y="134589"/>
            <a:ext cx="2331720" cy="24903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6125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70A063A-6297-311B-B01A-789D9228B0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82" t="16001" r="2878" b="4400"/>
          <a:stretch/>
        </p:blipFill>
        <p:spPr>
          <a:xfrm>
            <a:off x="984503" y="1115568"/>
            <a:ext cx="2938273" cy="4306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75CA2C4-9B21-19A4-41EA-9501EC8653BD}"/>
              </a:ext>
            </a:extLst>
          </p:cNvPr>
          <p:cNvSpPr/>
          <p:nvPr/>
        </p:nvSpPr>
        <p:spPr>
          <a:xfrm>
            <a:off x="3758184" y="105263"/>
            <a:ext cx="5477256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Үйірмелер</a:t>
            </a:r>
            <a:endParaRPr lang="ru-RU" sz="54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CFADE6-12DD-0C53-5692-05B63878BC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17" t="15387" r="2065" b="4241"/>
          <a:stretch/>
        </p:blipFill>
        <p:spPr>
          <a:xfrm>
            <a:off x="4209222" y="1115568"/>
            <a:ext cx="2938273" cy="4306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11F4C9-64D2-AD6D-0998-6EB60EA9FDAD}"/>
              </a:ext>
            </a:extLst>
          </p:cNvPr>
          <p:cNvSpPr txBox="1"/>
          <p:nvPr/>
        </p:nvSpPr>
        <p:spPr>
          <a:xfrm>
            <a:off x="8631936" y="1272784"/>
            <a:ext cx="2779776" cy="526297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домбыра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оқушы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вокал 30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оқушы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шебер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қолдар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65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оқушы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мәнерлеп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оқушы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эссе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жазу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оқушы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Роботехника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25оқушы</a:t>
            </a:r>
          </a:p>
          <a:p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программалау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38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оқушы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жасанды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интелект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35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оқушы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графика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дизайн 40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оқушы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өлкетану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оқушы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экология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әлемі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оқушы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өсімдік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әлемі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оқушы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үстел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теннисі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оқушы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шахмат 30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оқушы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тоғызқұмалақ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оқушы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асық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ату  35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оқушы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асық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оқушы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беста  30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окушы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футбол 50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окушы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баскетбол қыздар25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оқушы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баскетбол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ұлдар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оқушы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волейбол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қыздар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оқушы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волейбол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ұлдар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оқушы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шаңғы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оқушы</a:t>
            </a:r>
            <a:endParaRPr lang="ru-KZ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87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243</TotalTime>
  <Words>544</Words>
  <Application>Microsoft Office PowerPoint</Application>
  <PresentationFormat>Широкоэкранный</PresentationFormat>
  <Paragraphs>103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Century Gothic</vt:lpstr>
      <vt:lpstr>Times New Roman</vt:lpstr>
      <vt:lpstr>Wingdings 3</vt:lpstr>
      <vt:lpstr>Легкий дым</vt:lpstr>
      <vt:lpstr>Біртұтас тәрбие бағдарламасы аясында атқарылған жұмыстар есебі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Мектеп аруы  Қарғабай Нұршат  8 «Ә» сынып оқушысы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Ата-аналарды қолдау орталығы Даналық мектебі  Әкелер клубы жұмысы жайлы Ауданға есеп берілді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6</dc:creator>
  <cp:lastModifiedBy>6</cp:lastModifiedBy>
  <cp:revision>9</cp:revision>
  <dcterms:created xsi:type="dcterms:W3CDTF">2025-03-27T05:09:35Z</dcterms:created>
  <dcterms:modified xsi:type="dcterms:W3CDTF">2025-03-31T05:11:24Z</dcterms:modified>
</cp:coreProperties>
</file>